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8" r:id="rId5"/>
    <p:sldId id="261" r:id="rId6"/>
    <p:sldId id="279" r:id="rId7"/>
    <p:sldId id="260" r:id="rId8"/>
    <p:sldId id="281" r:id="rId9"/>
    <p:sldId id="274" r:id="rId10"/>
    <p:sldId id="257" r:id="rId11"/>
    <p:sldId id="258" r:id="rId12"/>
    <p:sldId id="259" r:id="rId13"/>
    <p:sldId id="262" r:id="rId14"/>
    <p:sldId id="282" r:id="rId15"/>
    <p:sldId id="285" r:id="rId16"/>
    <p:sldId id="263" r:id="rId17"/>
    <p:sldId id="266" r:id="rId18"/>
    <p:sldId id="265" r:id="rId19"/>
    <p:sldId id="283" r:id="rId20"/>
    <p:sldId id="267" r:id="rId21"/>
    <p:sldId id="268" r:id="rId22"/>
    <p:sldId id="284" r:id="rId23"/>
    <p:sldId id="269" r:id="rId24"/>
    <p:sldId id="264" r:id="rId25"/>
    <p:sldId id="270" r:id="rId26"/>
    <p:sldId id="271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916832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cs typeface="Andalus" pitchFamily="18" charset="-78"/>
              </a:rPr>
              <a:t>Урок математики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cs typeface="Andalus" pitchFamily="18" charset="-78"/>
              </a:rPr>
              <a:t>1 класс</a:t>
            </a:r>
            <a:endParaRPr lang="ru-RU" sz="6600" b="1" dirty="0">
              <a:solidFill>
                <a:srgbClr val="0070C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6489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 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«Поймай снежинку»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Найди лишнее выражение и зачеркни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573016"/>
            <a:ext cx="1440160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437112"/>
            <a:ext cx="1512168" cy="13681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3573016"/>
            <a:ext cx="57606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139952" y="2492896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32040" y="3429000"/>
            <a:ext cx="64807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44208" y="2564904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87624" y="2492896"/>
            <a:ext cx="1440160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19672" y="4437112"/>
            <a:ext cx="1512168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Раздели примеры на 2 группы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52716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называются числа при сложении и вычитании?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69601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ФИЗМИНУТКА</a:t>
            </a:r>
            <a:endParaRPr lang="ru-RU" sz="88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>
                <a:ea typeface="Calibri"/>
              </a:rPr>
              <a:t>У Тани  было 4 куклы, а у Наташи  2 куклы</a:t>
            </a:r>
            <a:r>
              <a:rPr lang="ru-RU" sz="3200" b="1" dirty="0" smtClean="0"/>
              <a:t>.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/>
            <a:r>
              <a:rPr lang="ru-RU" sz="3200" b="1" dirty="0" smtClean="0"/>
              <a:t>2. В коробке 5 карандашей, на столе ещё 3 карандаша. Сколько всего карандашей?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3200" b="1" dirty="0" smtClean="0"/>
              <a:t>3. Витя съел сначала 3 шоколадки, потом ещё столько же. С кем не поделился Витя?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ЗАДАЧА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- условие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sz="6000" b="1" dirty="0" smtClean="0">
                <a:solidFill>
                  <a:srgbClr val="002060"/>
                </a:solidFill>
              </a:rPr>
              <a:t>- вопрос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                 -решение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                             -ответ</a:t>
            </a:r>
          </a:p>
          <a:p>
            <a:pPr algn="ctr">
              <a:buFontTx/>
              <a:buChar char="-"/>
            </a:pP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24663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Запиши решение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20486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+ 3 = 8 (к.)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гнатьева Марина\Desktop\307f299cdb2a52da5957357ef37d7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07411" cy="51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fsd.multiurok.ru/html/2017/06/17/s_594552800f5d7/img21.jpg"/>
          <p:cNvPicPr>
            <a:picLocks noChangeAspect="1" noChangeArrowheads="1"/>
          </p:cNvPicPr>
          <p:nvPr/>
        </p:nvPicPr>
        <p:blipFill rotWithShape="1">
          <a:blip r:embed="rId3" cstate="print"/>
          <a:srcRect l="22481" t="7363" r="18707" b="8638"/>
          <a:stretch/>
        </p:blipFill>
        <p:spPr bwMode="auto">
          <a:xfrm>
            <a:off x="1331914" y="548680"/>
            <a:ext cx="6552454" cy="554461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995936" y="3412450"/>
            <a:ext cx="1080120" cy="1024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3808" y="15991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70312" y="167981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765301"/>
            <a:ext cx="11033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941168"/>
            <a:ext cx="11033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74518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Проверь себя!</a:t>
            </a:r>
          </a:p>
          <a:p>
            <a:pPr algn="ctr"/>
            <a:r>
              <a:rPr lang="ru-RU" sz="6000" b="1" dirty="0" smtClean="0"/>
              <a:t>  6 + 4  </a:t>
            </a:r>
            <a:r>
              <a:rPr lang="ru-RU" sz="6000" b="1" dirty="0" smtClean="0">
                <a:solidFill>
                  <a:srgbClr val="00B050"/>
                </a:solidFill>
              </a:rPr>
              <a:t>&gt;</a:t>
            </a:r>
            <a:r>
              <a:rPr lang="ru-RU" sz="6000" b="1" dirty="0" smtClean="0"/>
              <a:t>  7 - 4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419526"/>
            <a:ext cx="4824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6600" b="1" dirty="0" smtClean="0"/>
              <a:t>2 + 6 </a:t>
            </a:r>
            <a:r>
              <a:rPr lang="en-US" sz="6600" b="1" dirty="0" smtClean="0">
                <a:solidFill>
                  <a:srgbClr val="00B050"/>
                </a:solidFill>
              </a:rPr>
              <a:t>&lt;</a:t>
            </a:r>
            <a:r>
              <a:rPr lang="en-US" sz="6600" b="1" dirty="0" smtClean="0"/>
              <a:t> 2 + 7</a:t>
            </a:r>
          </a:p>
          <a:p>
            <a:r>
              <a:rPr lang="en-US" sz="6600" b="1" dirty="0" smtClean="0"/>
              <a:t>       8 </a:t>
            </a:r>
            <a:r>
              <a:rPr lang="en-US" sz="6600" b="1" dirty="0" smtClean="0">
                <a:solidFill>
                  <a:srgbClr val="00B050"/>
                </a:solidFill>
              </a:rPr>
              <a:t>&lt;</a:t>
            </a:r>
            <a:r>
              <a:rPr lang="en-US" sz="6600" b="1" dirty="0" smtClean="0"/>
              <a:t> 9</a:t>
            </a:r>
          </a:p>
          <a:p>
            <a:r>
              <a:rPr lang="en-US" sz="6600" b="1" dirty="0" smtClean="0"/>
              <a:t>7 – 3 </a:t>
            </a:r>
            <a:r>
              <a:rPr lang="en-US" sz="6600" b="1" dirty="0" smtClean="0">
                <a:solidFill>
                  <a:srgbClr val="00B050"/>
                </a:solidFill>
              </a:rPr>
              <a:t>=</a:t>
            </a:r>
            <a:r>
              <a:rPr lang="en-US" sz="6600" b="1" dirty="0" smtClean="0"/>
              <a:t> 8 – 4 </a:t>
            </a:r>
          </a:p>
          <a:p>
            <a:r>
              <a:rPr lang="en-US" sz="6600" b="1" dirty="0" smtClean="0"/>
              <a:t>      4 </a:t>
            </a:r>
            <a:r>
              <a:rPr lang="en-US" sz="6600" b="1" dirty="0" smtClean="0">
                <a:solidFill>
                  <a:srgbClr val="00B050"/>
                </a:solidFill>
              </a:rPr>
              <a:t>=</a:t>
            </a:r>
            <a:r>
              <a:rPr lang="en-US" sz="6600" b="1" dirty="0" smtClean="0"/>
              <a:t> 4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34242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Что такое равенство и неравенство?</a:t>
            </a:r>
            <a:endParaRPr lang="ru-RU" sz="6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556792"/>
            <a:ext cx="7200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Реши примеры и ты узнаешь, что сказала ёлочка</a:t>
            </a:r>
          </a:p>
          <a:p>
            <a:r>
              <a:rPr lang="ru-RU" sz="2800" b="1" dirty="0" smtClean="0"/>
              <a:t>5 + 2 = … (</a:t>
            </a:r>
            <a:r>
              <a:rPr lang="ru-RU" sz="2800" b="1" dirty="0" err="1" smtClean="0"/>
              <a:t>ц</a:t>
            </a:r>
            <a:r>
              <a:rPr lang="ru-RU" sz="2800" b="1" dirty="0" smtClean="0"/>
              <a:t>)          3 + 3 = … (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4 – 3 = … (м)          7 – 3 = … (л)</a:t>
            </a:r>
          </a:p>
          <a:p>
            <a:r>
              <a:rPr lang="ru-RU" sz="2800" b="1" dirty="0" smtClean="0"/>
              <a:t>6 + 3 = … (</a:t>
            </a:r>
            <a:r>
              <a:rPr lang="ru-RU" sz="2800" b="1" dirty="0" err="1" smtClean="0"/>
              <a:t>ы</a:t>
            </a:r>
            <a:r>
              <a:rPr lang="ru-RU" sz="2800" b="1" dirty="0" smtClean="0"/>
              <a:t>)          7 – 5 = …  (о)</a:t>
            </a:r>
          </a:p>
          <a:p>
            <a:r>
              <a:rPr lang="ru-RU" sz="2800" b="1" dirty="0" smtClean="0"/>
              <a:t>8 – 3 = … (о)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4437112"/>
          <a:ext cx="5152574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283"/>
                <a:gridCol w="767881"/>
                <a:gridCol w="736082"/>
                <a:gridCol w="736082"/>
                <a:gridCol w="736082"/>
                <a:gridCol w="736082"/>
                <a:gridCol w="736082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в парах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556792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Проверь себя!</a:t>
            </a:r>
          </a:p>
          <a:p>
            <a:pPr algn="ctr"/>
            <a:r>
              <a:rPr lang="ru-RU" sz="3600" b="1" dirty="0" smtClean="0"/>
              <a:t>5 + 2 = 7 (</a:t>
            </a:r>
            <a:r>
              <a:rPr lang="ru-RU" sz="3600" b="1" dirty="0" err="1" smtClean="0"/>
              <a:t>ц</a:t>
            </a:r>
            <a:r>
              <a:rPr lang="ru-RU" sz="3600" b="1" dirty="0" smtClean="0"/>
              <a:t>)           3 + 3 = 6 (</a:t>
            </a:r>
            <a:r>
              <a:rPr lang="ru-RU" sz="3600" b="1" dirty="0" err="1" smtClean="0"/>
              <a:t>д</a:t>
            </a:r>
            <a:r>
              <a:rPr lang="ru-RU" sz="3600" b="1" dirty="0" smtClean="0"/>
              <a:t>)</a:t>
            </a:r>
          </a:p>
          <a:p>
            <a:pPr algn="ctr"/>
            <a:r>
              <a:rPr lang="ru-RU" sz="3600" b="1" dirty="0" smtClean="0"/>
              <a:t>4 – 3 = 1 (м)          7 – 3 = 4 (л)</a:t>
            </a:r>
          </a:p>
          <a:p>
            <a:pPr algn="ctr"/>
            <a:r>
              <a:rPr lang="ru-RU" sz="3600" b="1" dirty="0" smtClean="0"/>
              <a:t>6 + 3 = 9 (ы)          7 – 5 = 2  (о)</a:t>
            </a:r>
          </a:p>
          <a:p>
            <a:pPr algn="ctr"/>
            <a:r>
              <a:rPr lang="ru-RU" sz="3600" b="1" dirty="0" smtClean="0"/>
              <a:t> 8 – 3 = 5 (о)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71217"/>
              </p:ext>
            </p:extLst>
          </p:nvPr>
        </p:nvGraphicFramePr>
        <p:xfrm>
          <a:off x="1995713" y="4509120"/>
          <a:ext cx="5152574" cy="1119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283"/>
                <a:gridCol w="767881"/>
                <a:gridCol w="736082"/>
                <a:gridCol w="736082"/>
                <a:gridCol w="736082"/>
                <a:gridCol w="736082"/>
                <a:gridCol w="736082"/>
              </a:tblGrid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</a:t>
                      </a:r>
                      <a:endParaRPr lang="ru-RU" sz="2800" b="1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24744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Итог урока:</a:t>
            </a:r>
          </a:p>
          <a:p>
            <a:r>
              <a:rPr lang="ru-RU" sz="4800" b="1" dirty="0" smtClean="0"/>
              <a:t>Мы повторили …</a:t>
            </a:r>
          </a:p>
          <a:p>
            <a:r>
              <a:rPr lang="ru-RU" sz="4800" b="1" dirty="0" smtClean="0"/>
              <a:t>Мы закрепили …</a:t>
            </a:r>
          </a:p>
          <a:p>
            <a:r>
              <a:rPr lang="ru-RU" sz="4800" b="1" dirty="0" smtClean="0"/>
              <a:t>Мне было легко…</a:t>
            </a:r>
          </a:p>
          <a:p>
            <a:r>
              <a:rPr lang="ru-RU" sz="4800" b="1" dirty="0" smtClean="0"/>
              <a:t>Мне было трудно…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ds02.infourok.ru/uploads/ex/0a91/00038d00-071efa32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1" y="332656"/>
            <a:ext cx="81963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 descr="C:\Users\Светлана\Desktop\Новый год во время войны\f6debf1869ef652b1acf5bf3351c6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46177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0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0567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6758" y="2352986"/>
            <a:ext cx="86297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модница такая, что всем на удивленье!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Люблю я бусы, блестки – любые украшенья.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на мою, поверьте, великую беду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 мне надевают всего лишь раз в году.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0080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s://www.zastavki.com/pictures/1920x1200/2011/New_Year_wallpapers_New_Year_toys_032916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346373"/>
            <a:ext cx="42628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et.wallhere.com/photo/1920x1200-px-Christmas-festive-holidays-seasonal-1316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10" y="1335403"/>
            <a:ext cx="4992290" cy="31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hoto-monster.ru/forum/u_uploads/83902/137351/maxi/2016-01-16-04-37-IMG_8056_1_Big_Pr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14725"/>
            <a:ext cx="4119447" cy="27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6823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35699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992"/>
            <a:ext cx="5136571" cy="3312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11" y="3068960"/>
            <a:ext cx="4865041" cy="3384376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" y="3649379"/>
            <a:ext cx="3476029" cy="2952328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9458"/>
            <a:ext cx="283131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урока: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закрепление пройденного 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356992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Цели урока:</a:t>
            </a:r>
          </a:p>
          <a:p>
            <a:r>
              <a:rPr lang="ru-RU" sz="3200" b="1" dirty="0" smtClean="0"/>
              <a:t>- закрепить…</a:t>
            </a:r>
          </a:p>
          <a:p>
            <a:pPr>
              <a:buFontTx/>
              <a:buChar char="-"/>
            </a:pPr>
            <a:r>
              <a:rPr lang="ru-RU" sz="3200" b="1" dirty="0" smtClean="0"/>
              <a:t> повторить…</a:t>
            </a:r>
          </a:p>
          <a:p>
            <a:r>
              <a:rPr lang="ru-RU" sz="3200" b="1" dirty="0" smtClean="0"/>
              <a:t>- решить…</a:t>
            </a:r>
          </a:p>
          <a:p>
            <a:pPr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67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ome\Desktop\3d2acbd4f18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AEF4"/>
              </a:clrFrom>
              <a:clrTo>
                <a:srgbClr val="50A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83352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6000" b="1" i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31913" y="981075"/>
            <a:ext cx="5026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916832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Слушайте, запоминайте,</a:t>
            </a:r>
          </a:p>
          <a:p>
            <a:r>
              <a:rPr lang="ru-RU" sz="4400" b="1" dirty="0" smtClean="0"/>
              <a:t>Ни минуты не теряйте.</a:t>
            </a:r>
          </a:p>
          <a:p>
            <a:r>
              <a:rPr lang="ru-RU" sz="4400" b="1" dirty="0" smtClean="0"/>
              <a:t>Постарайтесь всё понять</a:t>
            </a:r>
          </a:p>
          <a:p>
            <a:r>
              <a:rPr lang="ru-RU" sz="4400" b="1" dirty="0" smtClean="0"/>
              <a:t>И внимательно считать!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398</Words>
  <Application>Microsoft Office PowerPoint</Application>
  <PresentationFormat>Экран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Игнатьева Марина</cp:lastModifiedBy>
  <cp:revision>40</cp:revision>
  <dcterms:created xsi:type="dcterms:W3CDTF">2019-12-11T18:06:52Z</dcterms:created>
  <dcterms:modified xsi:type="dcterms:W3CDTF">2023-01-24T12:53:31Z</dcterms:modified>
</cp:coreProperties>
</file>